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Lato" panose="020F0502020204030203" pitchFamily="34"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9445E-F208-4925-A69C-F4F4FF4E1671}" v="97" dt="2022-05-15T17:30:47.4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9709a0300_2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9709a0300_2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29709a0300_2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29709a0300_2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9709a0300_2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9709a0300_2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9709a0300_2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9709a0300_2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29709a0300_2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29709a0300_2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9709a0300_2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9709a0300_2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9709a0300_2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29709a0300_2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9709a0300_2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29709a0300_2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9709a0300_2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29709a0300_2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9709a0300_2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29709a0300_2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83d06efe8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83d06efe8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9709a0300_2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29709a0300_2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9709a0300_2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29709a0300_2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9709a0300_2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9709a0300_2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29709a0300_2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29709a0300_2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9709a0300_2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29709a0300_2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28b08800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28b08800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8b088000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28b088000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28b088000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28b088000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28b088000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28b088000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83d06efe8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83d06efe8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83d06efe8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83d06efe8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83d06efe8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83d06efe8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29709a030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29709a030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9709a0300_2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9709a0300_2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9709a0300_2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29709a0300_2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9709a0300_2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9709a0300_2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14.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23.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p3"/><Relationship Id="rId1" Type="http://schemas.microsoft.com/office/2007/relationships/media" Target="../media/media23.mp3"/><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p3"/><Relationship Id="rId1" Type="http://schemas.microsoft.com/office/2007/relationships/media" Target="../media/media25.mp3"/><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p3"/><Relationship Id="rId1" Type="http://schemas.microsoft.com/office/2007/relationships/media" Target="../media/media26.mp3"/><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56650" y="1578400"/>
            <a:ext cx="6087300" cy="1859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3 </a:t>
            </a:r>
            <a:endParaRPr/>
          </a:p>
          <a:p>
            <a:pPr marL="0" lvl="0" indent="0" algn="l" rtl="0">
              <a:spcBef>
                <a:spcPts val="0"/>
              </a:spcBef>
              <a:spcAft>
                <a:spcPts val="0"/>
              </a:spcAft>
              <a:buNone/>
            </a:pPr>
            <a:r>
              <a:rPr lang="en"/>
              <a:t>Database Design and</a:t>
            </a:r>
            <a:endParaRPr/>
          </a:p>
          <a:p>
            <a:pPr marL="0" lvl="0" indent="0" algn="l" rtl="0">
              <a:spcBef>
                <a:spcPts val="0"/>
              </a:spcBef>
              <a:spcAft>
                <a:spcPts val="0"/>
              </a:spcAft>
              <a:buNone/>
            </a:pPr>
            <a:r>
              <a:rPr lang="en"/>
              <a:t>Decisions</a:t>
            </a:r>
            <a:endParaRPr/>
          </a:p>
        </p:txBody>
      </p:sp>
      <p:sp>
        <p:nvSpPr>
          <p:cNvPr id="135" name="Google Shape;135;p13"/>
          <p:cNvSpPr txBox="1">
            <a:spLocks noGrp="1"/>
          </p:cNvSpPr>
          <p:nvPr>
            <p:ph type="subTitle" idx="1"/>
          </p:nvPr>
        </p:nvSpPr>
        <p:spPr>
          <a:xfrm>
            <a:off x="952500" y="3924925"/>
            <a:ext cx="76020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Michael Chang, Carlos Salinas, Akashdeep Singh, Bing Gao, Diyor Zoirov, Edwin Ramos, Jay Mistry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Cleansing </a:t>
            </a:r>
            <a:endParaRPr/>
          </a:p>
        </p:txBody>
      </p:sp>
      <p:sp>
        <p:nvSpPr>
          <p:cNvPr id="200" name="Google Shape;200;p22"/>
          <p:cNvSpPr txBox="1"/>
          <p:nvPr/>
        </p:nvSpPr>
        <p:spPr>
          <a:xfrm>
            <a:off x="865275" y="1463725"/>
            <a:ext cx="27255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Empty Values as “ , “</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LastName, FirstName</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Middle Names</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Other Characters</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pic>
        <p:nvPicPr>
          <p:cNvPr id="201" name="Google Shape;201;p22"/>
          <p:cNvPicPr preferRelativeResize="0"/>
          <p:nvPr/>
        </p:nvPicPr>
        <p:blipFill>
          <a:blip r:embed="rId5">
            <a:alphaModFix/>
          </a:blip>
          <a:stretch>
            <a:fillRect/>
          </a:stretch>
        </p:blipFill>
        <p:spPr>
          <a:xfrm>
            <a:off x="4705750" y="393750"/>
            <a:ext cx="3188850" cy="2483625"/>
          </a:xfrm>
          <a:prstGeom prst="rect">
            <a:avLst/>
          </a:prstGeom>
          <a:noFill/>
          <a:ln>
            <a:noFill/>
          </a:ln>
        </p:spPr>
      </p:pic>
      <p:pic>
        <p:nvPicPr>
          <p:cNvPr id="202" name="Google Shape;202;p22"/>
          <p:cNvPicPr preferRelativeResize="0"/>
          <p:nvPr/>
        </p:nvPicPr>
        <p:blipFill>
          <a:blip r:embed="rId6">
            <a:alphaModFix/>
          </a:blip>
          <a:stretch>
            <a:fillRect/>
          </a:stretch>
        </p:blipFill>
        <p:spPr>
          <a:xfrm>
            <a:off x="4705750" y="3109375"/>
            <a:ext cx="3400425" cy="1143000"/>
          </a:xfrm>
          <a:prstGeom prst="rect">
            <a:avLst/>
          </a:prstGeom>
          <a:noFill/>
          <a:ln>
            <a:noFill/>
          </a:ln>
        </p:spPr>
      </p:pic>
      <p:pic>
        <p:nvPicPr>
          <p:cNvPr id="203" name="Google Shape;203;p22"/>
          <p:cNvPicPr preferRelativeResize="0"/>
          <p:nvPr/>
        </p:nvPicPr>
        <p:blipFill>
          <a:blip r:embed="rId7">
            <a:alphaModFix/>
          </a:blip>
          <a:stretch>
            <a:fillRect/>
          </a:stretch>
        </p:blipFill>
        <p:spPr>
          <a:xfrm>
            <a:off x="4705738" y="4400400"/>
            <a:ext cx="3228975" cy="485775"/>
          </a:xfrm>
          <a:prstGeom prst="rect">
            <a:avLst/>
          </a:prstGeom>
          <a:noFill/>
          <a:ln>
            <a:noFill/>
          </a:ln>
        </p:spPr>
      </p:pic>
      <p:pic>
        <p:nvPicPr>
          <p:cNvPr id="2" name="DataCleansing_Instructor">
            <a:hlinkClick r:id="" action="ppaction://media"/>
            <a:extLst>
              <a:ext uri="{FF2B5EF4-FFF2-40B4-BE49-F238E27FC236}">
                <a16:creationId xmlns:a16="http://schemas.microsoft.com/office/drawing/2014/main" id="{5FA9159D-35E2-83A7-0B1F-9BE74D7CF7F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920875" y="3271098"/>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Bing - Building and Building Room Table</a:t>
            </a:r>
            <a:endParaRPr/>
          </a:p>
          <a:p>
            <a:pPr marL="0" lvl="0" indent="0" algn="l" rtl="0">
              <a:spcBef>
                <a:spcPts val="0"/>
              </a:spcBef>
              <a:spcAft>
                <a:spcPts val="0"/>
              </a:spcAft>
              <a:buNone/>
            </a:pPr>
            <a:r>
              <a:rPr lang="en"/>
              <a:t>UDT’s</a:t>
            </a:r>
            <a:endParaRPr/>
          </a:p>
        </p:txBody>
      </p:sp>
      <p:sp>
        <p:nvSpPr>
          <p:cNvPr id="210" name="Google Shape;210;p23"/>
          <p:cNvSpPr txBox="1"/>
          <p:nvPr/>
        </p:nvSpPr>
        <p:spPr>
          <a:xfrm>
            <a:off x="761800" y="1446075"/>
            <a:ext cx="3127800" cy="2662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chemeClr val="lt1"/>
                </a:solidFill>
                <a:latin typeface="Lato"/>
                <a:ea typeface="Lato"/>
                <a:cs typeface="Lato"/>
                <a:sym typeface="Lato"/>
              </a:rPr>
              <a:t>UDT: </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Udt.SurrogateKeyInt:smallint for primary key and foreign key</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Udt.Name:nvarchar(35) </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Udt.Abbreviation:nvarchar(3)</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Udt.RoomCode:nvarchar(5)</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Udt.GeneralDateTime:datetime2(7)</a:t>
            </a:r>
            <a:endParaRPr>
              <a:solidFill>
                <a:schemeClr val="lt1"/>
              </a:solidFill>
              <a:latin typeface="Lato"/>
              <a:ea typeface="Lato"/>
              <a:cs typeface="Lato"/>
              <a:sym typeface="Lato"/>
            </a:endParaRPr>
          </a:p>
        </p:txBody>
      </p:sp>
      <p:pic>
        <p:nvPicPr>
          <p:cNvPr id="211" name="Google Shape;211;p23"/>
          <p:cNvPicPr preferRelativeResize="0"/>
          <p:nvPr/>
        </p:nvPicPr>
        <p:blipFill>
          <a:blip r:embed="rId5">
            <a:alphaModFix/>
          </a:blip>
          <a:stretch>
            <a:fillRect/>
          </a:stretch>
        </p:blipFill>
        <p:spPr>
          <a:xfrm>
            <a:off x="3962100" y="1446075"/>
            <a:ext cx="4648200" cy="1457333"/>
          </a:xfrm>
          <a:prstGeom prst="rect">
            <a:avLst/>
          </a:prstGeom>
          <a:noFill/>
          <a:ln>
            <a:noFill/>
          </a:ln>
        </p:spPr>
      </p:pic>
      <p:pic>
        <p:nvPicPr>
          <p:cNvPr id="212" name="Google Shape;212;p23"/>
          <p:cNvPicPr preferRelativeResize="0"/>
          <p:nvPr/>
        </p:nvPicPr>
        <p:blipFill>
          <a:blip r:embed="rId6">
            <a:alphaModFix/>
          </a:blip>
          <a:stretch>
            <a:fillRect/>
          </a:stretch>
        </p:blipFill>
        <p:spPr>
          <a:xfrm>
            <a:off x="3962100" y="2913288"/>
            <a:ext cx="4648200" cy="1514475"/>
          </a:xfrm>
          <a:prstGeom prst="rect">
            <a:avLst/>
          </a:prstGeom>
          <a:noFill/>
          <a:ln>
            <a:noFill/>
          </a:ln>
        </p:spPr>
      </p:pic>
      <p:pic>
        <p:nvPicPr>
          <p:cNvPr id="2" name="Bing UDT">
            <a:hlinkClick r:id="" action="ppaction://media"/>
            <a:extLst>
              <a:ext uri="{FF2B5EF4-FFF2-40B4-BE49-F238E27FC236}">
                <a16:creationId xmlns:a16="http://schemas.microsoft.com/office/drawing/2014/main" id="{51FA8A2A-4061-72DB-CD76-1D76D9EF3F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47944" y="444136"/>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Constraints</a:t>
            </a:r>
            <a:endParaRPr/>
          </a:p>
        </p:txBody>
      </p:sp>
      <p:pic>
        <p:nvPicPr>
          <p:cNvPr id="219" name="Google Shape;219;p24"/>
          <p:cNvPicPr preferRelativeResize="0"/>
          <p:nvPr/>
        </p:nvPicPr>
        <p:blipFill>
          <a:blip r:embed="rId5">
            <a:alphaModFix/>
          </a:blip>
          <a:stretch>
            <a:fillRect/>
          </a:stretch>
        </p:blipFill>
        <p:spPr>
          <a:xfrm>
            <a:off x="3569000" y="856020"/>
            <a:ext cx="4870850" cy="2067531"/>
          </a:xfrm>
          <a:prstGeom prst="rect">
            <a:avLst/>
          </a:prstGeom>
          <a:noFill/>
          <a:ln>
            <a:noFill/>
          </a:ln>
        </p:spPr>
      </p:pic>
      <p:pic>
        <p:nvPicPr>
          <p:cNvPr id="220" name="Google Shape;220;p24"/>
          <p:cNvPicPr preferRelativeResize="0"/>
          <p:nvPr/>
        </p:nvPicPr>
        <p:blipFill>
          <a:blip r:embed="rId6">
            <a:alphaModFix/>
          </a:blip>
          <a:stretch>
            <a:fillRect/>
          </a:stretch>
        </p:blipFill>
        <p:spPr>
          <a:xfrm>
            <a:off x="3569000" y="2923548"/>
            <a:ext cx="4870844" cy="1946100"/>
          </a:xfrm>
          <a:prstGeom prst="rect">
            <a:avLst/>
          </a:prstGeom>
          <a:noFill/>
          <a:ln>
            <a:noFill/>
          </a:ln>
        </p:spPr>
      </p:pic>
      <p:sp>
        <p:nvSpPr>
          <p:cNvPr id="221" name="Google Shape;221;p24"/>
          <p:cNvSpPr txBox="1"/>
          <p:nvPr/>
        </p:nvSpPr>
        <p:spPr>
          <a:xfrm>
            <a:off x="853850" y="1631625"/>
            <a:ext cx="30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222" name="Google Shape;222;p24"/>
          <p:cNvSpPr txBox="1"/>
          <p:nvPr/>
        </p:nvSpPr>
        <p:spPr>
          <a:xfrm>
            <a:off x="472975" y="1846275"/>
            <a:ext cx="3060600" cy="2016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chemeClr val="lt1"/>
                </a:solidFill>
                <a:latin typeface="Montserrat"/>
                <a:ea typeface="Montserrat"/>
                <a:cs typeface="Montserrat"/>
                <a:sym typeface="Montserrat"/>
              </a:rPr>
              <a:t>Constraints: </a:t>
            </a:r>
            <a:endParaRPr sz="400">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Identity Constraint for Primary key and Foreign key</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Not Null or Allow Null</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Default value</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Check Constraint</a:t>
            </a:r>
            <a:endParaRPr>
              <a:solidFill>
                <a:schemeClr val="lt1"/>
              </a:solidFill>
              <a:latin typeface="Lato"/>
              <a:ea typeface="Lato"/>
              <a:cs typeface="Lato"/>
              <a:sym typeface="Lato"/>
            </a:endParaRPr>
          </a:p>
        </p:txBody>
      </p:sp>
      <p:pic>
        <p:nvPicPr>
          <p:cNvPr id="2" name="Bing Constrain">
            <a:hlinkClick r:id="" action="ppaction://media"/>
            <a:extLst>
              <a:ext uri="{FF2B5EF4-FFF2-40B4-BE49-F238E27FC236}">
                <a16:creationId xmlns:a16="http://schemas.microsoft.com/office/drawing/2014/main" id="{63C01451-CE18-C4D6-E28F-0CC889EC94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94234" y="29690"/>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1251100" y="1021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Stored Procedures</a:t>
            </a:r>
            <a:endParaRPr/>
          </a:p>
        </p:txBody>
      </p:sp>
      <p:pic>
        <p:nvPicPr>
          <p:cNvPr id="229" name="Google Shape;229;p25"/>
          <p:cNvPicPr preferRelativeResize="0"/>
          <p:nvPr/>
        </p:nvPicPr>
        <p:blipFill>
          <a:blip r:embed="rId5">
            <a:alphaModFix/>
          </a:blip>
          <a:stretch>
            <a:fillRect/>
          </a:stretch>
        </p:blipFill>
        <p:spPr>
          <a:xfrm>
            <a:off x="3038825" y="607850"/>
            <a:ext cx="2626150" cy="4277926"/>
          </a:xfrm>
          <a:prstGeom prst="rect">
            <a:avLst/>
          </a:prstGeom>
          <a:noFill/>
          <a:ln>
            <a:noFill/>
          </a:ln>
        </p:spPr>
      </p:pic>
      <p:pic>
        <p:nvPicPr>
          <p:cNvPr id="230" name="Google Shape;230;p25"/>
          <p:cNvPicPr preferRelativeResize="0"/>
          <p:nvPr/>
        </p:nvPicPr>
        <p:blipFill>
          <a:blip r:embed="rId6">
            <a:alphaModFix/>
          </a:blip>
          <a:stretch>
            <a:fillRect/>
          </a:stretch>
        </p:blipFill>
        <p:spPr>
          <a:xfrm>
            <a:off x="5664975" y="607850"/>
            <a:ext cx="3062301" cy="4277925"/>
          </a:xfrm>
          <a:prstGeom prst="rect">
            <a:avLst/>
          </a:prstGeom>
          <a:noFill/>
          <a:ln>
            <a:noFill/>
          </a:ln>
        </p:spPr>
      </p:pic>
      <p:sp>
        <p:nvSpPr>
          <p:cNvPr id="231" name="Google Shape;231;p25"/>
          <p:cNvSpPr txBox="1"/>
          <p:nvPr/>
        </p:nvSpPr>
        <p:spPr>
          <a:xfrm>
            <a:off x="586725" y="1722400"/>
            <a:ext cx="2725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Procedures:</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LoadBuilding</a:t>
            </a:r>
            <a:endParaRPr>
              <a:solidFill>
                <a:schemeClr val="lt1"/>
              </a:solidFill>
              <a:latin typeface="Lato"/>
              <a:ea typeface="Lato"/>
              <a:cs typeface="Lato"/>
              <a:sym typeface="Lato"/>
            </a:endParaRPr>
          </a:p>
          <a:p>
            <a:pPr marL="45720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LoadBuildingRoom</a:t>
            </a:r>
            <a:endParaRPr>
              <a:solidFill>
                <a:schemeClr val="lt1"/>
              </a:solidFill>
              <a:latin typeface="Lato"/>
              <a:ea typeface="Lato"/>
              <a:cs typeface="Lato"/>
              <a:sym typeface="Lato"/>
            </a:endParaRPr>
          </a:p>
        </p:txBody>
      </p:sp>
      <p:pic>
        <p:nvPicPr>
          <p:cNvPr id="2" name="Bing Procedure">
            <a:hlinkClick r:id="" action="ppaction://media"/>
            <a:extLst>
              <a:ext uri="{FF2B5EF4-FFF2-40B4-BE49-F238E27FC236}">
                <a16:creationId xmlns:a16="http://schemas.microsoft.com/office/drawing/2014/main" id="{070A7AD2-9EB3-BE16-BEB5-BAD44F79E3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9035" y="3576480"/>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700">
                <a:latin typeface="Lato"/>
                <a:ea typeface="Lato"/>
                <a:cs typeface="Lato"/>
                <a:sym typeface="Lato"/>
              </a:rPr>
              <a:t>Data Cleansing</a:t>
            </a:r>
            <a:endParaRPr sz="3700"/>
          </a:p>
        </p:txBody>
      </p:sp>
      <p:sp>
        <p:nvSpPr>
          <p:cNvPr id="238" name="Google Shape;238;p26"/>
          <p:cNvSpPr txBox="1"/>
          <p:nvPr/>
        </p:nvSpPr>
        <p:spPr>
          <a:xfrm>
            <a:off x="557000" y="1239975"/>
            <a:ext cx="5074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Data Cleansing:</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Empty data in location column</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Blank between Location data</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Use Case statement and SUBSTRING function to deal with the data</a:t>
            </a:r>
            <a:endParaRPr>
              <a:solidFill>
                <a:schemeClr val="lt1"/>
              </a:solidFill>
              <a:latin typeface="Lato"/>
              <a:ea typeface="Lato"/>
              <a:cs typeface="Lato"/>
              <a:sym typeface="Lato"/>
            </a:endParaRPr>
          </a:p>
        </p:txBody>
      </p:sp>
      <p:pic>
        <p:nvPicPr>
          <p:cNvPr id="239" name="Google Shape;239;p26"/>
          <p:cNvPicPr preferRelativeResize="0"/>
          <p:nvPr/>
        </p:nvPicPr>
        <p:blipFill>
          <a:blip r:embed="rId5">
            <a:alphaModFix/>
          </a:blip>
          <a:stretch>
            <a:fillRect/>
          </a:stretch>
        </p:blipFill>
        <p:spPr>
          <a:xfrm>
            <a:off x="5577050" y="1711325"/>
            <a:ext cx="3476701" cy="2689674"/>
          </a:xfrm>
          <a:prstGeom prst="rect">
            <a:avLst/>
          </a:prstGeom>
          <a:noFill/>
          <a:ln>
            <a:noFill/>
          </a:ln>
        </p:spPr>
      </p:pic>
      <p:pic>
        <p:nvPicPr>
          <p:cNvPr id="240" name="Google Shape;240;p26"/>
          <p:cNvPicPr preferRelativeResize="0"/>
          <p:nvPr/>
        </p:nvPicPr>
        <p:blipFill>
          <a:blip r:embed="rId6">
            <a:alphaModFix/>
          </a:blip>
          <a:stretch>
            <a:fillRect/>
          </a:stretch>
        </p:blipFill>
        <p:spPr>
          <a:xfrm>
            <a:off x="584221" y="2620134"/>
            <a:ext cx="5020051" cy="1780875"/>
          </a:xfrm>
          <a:prstGeom prst="rect">
            <a:avLst/>
          </a:prstGeom>
          <a:noFill/>
          <a:ln>
            <a:noFill/>
          </a:ln>
        </p:spPr>
      </p:pic>
      <p:pic>
        <p:nvPicPr>
          <p:cNvPr id="242" name="Google Shape;242;p26"/>
          <p:cNvPicPr preferRelativeResize="0"/>
          <p:nvPr/>
        </p:nvPicPr>
        <p:blipFill>
          <a:blip r:embed="rId7">
            <a:alphaModFix/>
          </a:blip>
          <a:stretch>
            <a:fillRect/>
          </a:stretch>
        </p:blipFill>
        <p:spPr>
          <a:xfrm>
            <a:off x="213625" y="2620125"/>
            <a:ext cx="370593" cy="1780875"/>
          </a:xfrm>
          <a:prstGeom prst="rect">
            <a:avLst/>
          </a:prstGeom>
          <a:noFill/>
          <a:ln>
            <a:noFill/>
          </a:ln>
        </p:spPr>
      </p:pic>
      <p:pic>
        <p:nvPicPr>
          <p:cNvPr id="2" name="Bing Cleansing">
            <a:hlinkClick r:id="" action="ppaction://media"/>
            <a:extLst>
              <a:ext uri="{FF2B5EF4-FFF2-40B4-BE49-F238E27FC236}">
                <a16:creationId xmlns:a16="http://schemas.microsoft.com/office/drawing/2014/main" id="{E27E28F0-FDBB-F781-796B-47FA48CA48C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59959" y="313259"/>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7"/>
          <p:cNvSpPr txBox="1">
            <a:spLocks noGrp="1"/>
          </p:cNvSpPr>
          <p:nvPr>
            <p:ph type="title"/>
          </p:nvPr>
        </p:nvSpPr>
        <p:spPr>
          <a:xfrm>
            <a:off x="103750" y="0"/>
            <a:ext cx="1738500" cy="667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 of Instruction </a:t>
            </a:r>
            <a:endParaRPr/>
          </a:p>
        </p:txBody>
      </p:sp>
      <p:sp>
        <p:nvSpPr>
          <p:cNvPr id="248" name="Google Shape;248;p27"/>
          <p:cNvSpPr txBox="1">
            <a:spLocks noGrp="1"/>
          </p:cNvSpPr>
          <p:nvPr>
            <p:ph type="body" idx="1"/>
          </p:nvPr>
        </p:nvSpPr>
        <p:spPr>
          <a:xfrm>
            <a:off x="103750" y="1375950"/>
            <a:ext cx="3474000" cy="3664500"/>
          </a:xfrm>
          <a:prstGeom prst="rect">
            <a:avLst/>
          </a:prstGeom>
        </p:spPr>
        <p:txBody>
          <a:bodyPr spcFirstLastPara="1" wrap="square" lIns="91425" tIns="91425" rIns="91425" bIns="91425" anchor="t" anchorCtr="0">
            <a:normAutofit lnSpcReduction="20000"/>
          </a:bodyPr>
          <a:lstStyle/>
          <a:p>
            <a:pPr marL="228600" lvl="0" indent="-311150" algn="l" rtl="0">
              <a:spcBef>
                <a:spcPts val="0"/>
              </a:spcBef>
              <a:spcAft>
                <a:spcPts val="0"/>
              </a:spcAft>
              <a:buSzPts val="1300"/>
              <a:buChar char="●"/>
            </a:pPr>
            <a:r>
              <a:rPr lang="en"/>
              <a:t>Mode of Instruction is a very simple and self documenting  one column table containing the methods through which classes at QC can be taught.</a:t>
            </a:r>
            <a:endParaRPr/>
          </a:p>
          <a:p>
            <a:pPr marL="228600" lvl="0" indent="-311150" algn="l" rtl="0">
              <a:spcBef>
                <a:spcPts val="0"/>
              </a:spcBef>
              <a:spcAft>
                <a:spcPts val="0"/>
              </a:spcAft>
              <a:buSzPts val="1300"/>
              <a:buChar char="●"/>
            </a:pPr>
            <a:r>
              <a:rPr lang="en"/>
              <a:t>Because of said nature, the column [Mode of Instruction] is assigned to be the Primary Key of the table and intrinsically possesses the nonNullable  and unique constraints. The default value is string ‘Unknown’</a:t>
            </a:r>
            <a:endParaRPr/>
          </a:p>
          <a:p>
            <a:pPr marL="228600" lvl="0" indent="-311150" algn="l" rtl="0">
              <a:spcBef>
                <a:spcPts val="0"/>
              </a:spcBef>
              <a:spcAft>
                <a:spcPts val="0"/>
              </a:spcAft>
              <a:buSzPts val="1300"/>
              <a:buChar char="●"/>
            </a:pPr>
            <a:r>
              <a:rPr lang="en"/>
              <a:t>The UDT is a custom type of nvchar(50), but could have utilized any other UDTs with similarly appropriate length.</a:t>
            </a:r>
            <a:endParaRPr/>
          </a:p>
          <a:p>
            <a:pPr marL="228600" lvl="0" indent="-311150" algn="l" rtl="0">
              <a:spcBef>
                <a:spcPts val="0"/>
              </a:spcBef>
              <a:spcAft>
                <a:spcPts val="0"/>
              </a:spcAft>
              <a:buSzPts val="1300"/>
              <a:buChar char="●"/>
            </a:pPr>
            <a:r>
              <a:rPr lang="en"/>
              <a:t>There were design discussions on whether to give it a surrogate key, but it was decided that the contextual benefits of a natural key outweighed possible scalability.</a:t>
            </a:r>
            <a:endParaRPr/>
          </a:p>
        </p:txBody>
      </p:sp>
      <p:pic>
        <p:nvPicPr>
          <p:cNvPr id="249" name="Google Shape;249;p27"/>
          <p:cNvPicPr preferRelativeResize="0"/>
          <p:nvPr/>
        </p:nvPicPr>
        <p:blipFill>
          <a:blip r:embed="rId5">
            <a:alphaModFix/>
          </a:blip>
          <a:stretch>
            <a:fillRect/>
          </a:stretch>
        </p:blipFill>
        <p:spPr>
          <a:xfrm>
            <a:off x="1936225" y="0"/>
            <a:ext cx="1641575" cy="1409700"/>
          </a:xfrm>
          <a:prstGeom prst="rect">
            <a:avLst/>
          </a:prstGeom>
          <a:noFill/>
          <a:ln>
            <a:noFill/>
          </a:ln>
        </p:spPr>
      </p:pic>
      <p:pic>
        <p:nvPicPr>
          <p:cNvPr id="250" name="Google Shape;250;p27"/>
          <p:cNvPicPr preferRelativeResize="0"/>
          <p:nvPr/>
        </p:nvPicPr>
        <p:blipFill>
          <a:blip r:embed="rId6">
            <a:alphaModFix/>
          </a:blip>
          <a:stretch>
            <a:fillRect/>
          </a:stretch>
        </p:blipFill>
        <p:spPr>
          <a:xfrm>
            <a:off x="3577800" y="0"/>
            <a:ext cx="5566201" cy="5040449"/>
          </a:xfrm>
          <a:prstGeom prst="rect">
            <a:avLst/>
          </a:prstGeom>
          <a:noFill/>
          <a:ln>
            <a:noFill/>
          </a:ln>
        </p:spPr>
      </p:pic>
      <p:pic>
        <p:nvPicPr>
          <p:cNvPr id="2" name="Project 3 Mode of Instruction">
            <a:hlinkClick r:id="" action="ppaction://media"/>
            <a:extLst>
              <a:ext uri="{FF2B5EF4-FFF2-40B4-BE49-F238E27FC236}">
                <a16:creationId xmlns:a16="http://schemas.microsoft.com/office/drawing/2014/main" id="{23DD8BF5-0B2A-80F7-83B7-1BF25EF274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5325" y="758243"/>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8"/>
          <p:cNvSpPr txBox="1">
            <a:spLocks noGrp="1"/>
          </p:cNvSpPr>
          <p:nvPr>
            <p:ph type="title"/>
          </p:nvPr>
        </p:nvSpPr>
        <p:spPr>
          <a:xfrm>
            <a:off x="6352575" y="172675"/>
            <a:ext cx="2652300" cy="608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Stored Procedure</a:t>
            </a:r>
            <a:endParaRPr/>
          </a:p>
        </p:txBody>
      </p:sp>
      <p:sp>
        <p:nvSpPr>
          <p:cNvPr id="257" name="Google Shape;257;p28"/>
          <p:cNvSpPr txBox="1">
            <a:spLocks noGrp="1"/>
          </p:cNvSpPr>
          <p:nvPr>
            <p:ph type="body" idx="1"/>
          </p:nvPr>
        </p:nvSpPr>
        <p:spPr>
          <a:xfrm>
            <a:off x="5939350" y="781075"/>
            <a:ext cx="2991900" cy="41118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
              <a:t>This procedure has two processes, while taking a surrogate int identity key  as a parameter.</a:t>
            </a:r>
            <a:endParaRPr/>
          </a:p>
          <a:p>
            <a:pPr marL="457200" lvl="0" indent="-311150" algn="l" rtl="0">
              <a:spcBef>
                <a:spcPts val="0"/>
              </a:spcBef>
              <a:spcAft>
                <a:spcPts val="0"/>
              </a:spcAft>
              <a:buSzPts val="1300"/>
              <a:buChar char="●"/>
            </a:pPr>
            <a:r>
              <a:rPr lang="en"/>
              <a:t>The first one is to populate the table [Data].ModeofInstruction’s single column [Mode of Instruction] with the distinct values found within table [Uploadfile].[CurrentSemesterCourseOfferings]</a:t>
            </a:r>
            <a:endParaRPr/>
          </a:p>
          <a:p>
            <a:pPr marL="457200" lvl="0" indent="-311150" algn="l" rtl="0">
              <a:spcBef>
                <a:spcPts val="0"/>
              </a:spcBef>
              <a:spcAft>
                <a:spcPts val="0"/>
              </a:spcAft>
              <a:buSzPts val="1300"/>
              <a:buChar char="●"/>
            </a:pPr>
            <a:r>
              <a:rPr lang="en"/>
              <a:t>The second process is to generate various time stamps and row changes caused by this procedure and log it in the table found in [Process].[TrackWorkflow]</a:t>
            </a:r>
            <a:endParaRPr/>
          </a:p>
        </p:txBody>
      </p:sp>
      <p:pic>
        <p:nvPicPr>
          <p:cNvPr id="258" name="Google Shape;258;p28"/>
          <p:cNvPicPr preferRelativeResize="0"/>
          <p:nvPr/>
        </p:nvPicPr>
        <p:blipFill>
          <a:blip r:embed="rId5">
            <a:alphaModFix/>
          </a:blip>
          <a:stretch>
            <a:fillRect/>
          </a:stretch>
        </p:blipFill>
        <p:spPr>
          <a:xfrm>
            <a:off x="0" y="0"/>
            <a:ext cx="5764301" cy="3153875"/>
          </a:xfrm>
          <a:prstGeom prst="rect">
            <a:avLst/>
          </a:prstGeom>
          <a:noFill/>
          <a:ln>
            <a:noFill/>
          </a:ln>
        </p:spPr>
      </p:pic>
      <p:pic>
        <p:nvPicPr>
          <p:cNvPr id="259" name="Google Shape;259;p28"/>
          <p:cNvPicPr preferRelativeResize="0"/>
          <p:nvPr/>
        </p:nvPicPr>
        <p:blipFill>
          <a:blip r:embed="rId6">
            <a:alphaModFix/>
          </a:blip>
          <a:stretch>
            <a:fillRect/>
          </a:stretch>
        </p:blipFill>
        <p:spPr>
          <a:xfrm>
            <a:off x="0" y="3153875"/>
            <a:ext cx="5764301" cy="1989625"/>
          </a:xfrm>
          <a:prstGeom prst="rect">
            <a:avLst/>
          </a:prstGeom>
          <a:noFill/>
          <a:ln>
            <a:noFill/>
          </a:ln>
        </p:spPr>
      </p:pic>
      <p:pic>
        <p:nvPicPr>
          <p:cNvPr id="2" name="Project 3 LoadModeofInstruction">
            <a:hlinkClick r:id="" action="ppaction://media"/>
            <a:extLst>
              <a:ext uri="{FF2B5EF4-FFF2-40B4-BE49-F238E27FC236}">
                <a16:creationId xmlns:a16="http://schemas.microsoft.com/office/drawing/2014/main" id="{9E27A733-68F9-F9D8-0A5B-F3A80E1411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98650" y="269633"/>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Akashdeep - Class and Course Table UDT’s</a:t>
            </a:r>
            <a:endParaRPr/>
          </a:p>
        </p:txBody>
      </p:sp>
      <p:pic>
        <p:nvPicPr>
          <p:cNvPr id="266" name="Google Shape;266;p29"/>
          <p:cNvPicPr preferRelativeResize="0"/>
          <p:nvPr/>
        </p:nvPicPr>
        <p:blipFill>
          <a:blip r:embed="rId5">
            <a:alphaModFix/>
          </a:blip>
          <a:stretch>
            <a:fillRect/>
          </a:stretch>
        </p:blipFill>
        <p:spPr>
          <a:xfrm>
            <a:off x="305500" y="1437825"/>
            <a:ext cx="4225225" cy="3185750"/>
          </a:xfrm>
          <a:prstGeom prst="rect">
            <a:avLst/>
          </a:prstGeom>
          <a:noFill/>
          <a:ln>
            <a:noFill/>
          </a:ln>
        </p:spPr>
      </p:pic>
      <p:pic>
        <p:nvPicPr>
          <p:cNvPr id="267" name="Google Shape;267;p29"/>
          <p:cNvPicPr preferRelativeResize="0"/>
          <p:nvPr/>
        </p:nvPicPr>
        <p:blipFill>
          <a:blip r:embed="rId6">
            <a:alphaModFix/>
          </a:blip>
          <a:stretch>
            <a:fillRect/>
          </a:stretch>
        </p:blipFill>
        <p:spPr>
          <a:xfrm>
            <a:off x="4631975" y="2099950"/>
            <a:ext cx="4225225" cy="1667750"/>
          </a:xfrm>
          <a:prstGeom prst="rect">
            <a:avLst/>
          </a:prstGeom>
          <a:noFill/>
          <a:ln>
            <a:noFill/>
          </a:ln>
        </p:spPr>
      </p:pic>
      <p:pic>
        <p:nvPicPr>
          <p:cNvPr id="2" name="UDT’s">
            <a:hlinkClick r:id="" action="ppaction://media"/>
            <a:extLst>
              <a:ext uri="{FF2B5EF4-FFF2-40B4-BE49-F238E27FC236}">
                <a16:creationId xmlns:a16="http://schemas.microsoft.com/office/drawing/2014/main" id="{60A225C3-F88A-FA36-B984-2D0CFB2F459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245173" y="115087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Constraints</a:t>
            </a:r>
            <a:endParaRPr/>
          </a:p>
        </p:txBody>
      </p:sp>
      <p:sp>
        <p:nvSpPr>
          <p:cNvPr id="274" name="Google Shape;274;p30"/>
          <p:cNvSpPr txBox="1">
            <a:spLocks noGrp="1"/>
          </p:cNvSpPr>
          <p:nvPr>
            <p:ph type="body" idx="1"/>
          </p:nvPr>
        </p:nvSpPr>
        <p:spPr>
          <a:xfrm>
            <a:off x="266950" y="1558275"/>
            <a:ext cx="24906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Default Values for sysdatetime’s</a:t>
            </a:r>
            <a:endParaRPr/>
          </a:p>
          <a:p>
            <a:pPr marL="457200" lvl="0" indent="-311150" algn="l" rtl="0">
              <a:lnSpc>
                <a:spcPct val="150000"/>
              </a:lnSpc>
              <a:spcBef>
                <a:spcPts val="0"/>
              </a:spcBef>
              <a:spcAft>
                <a:spcPts val="0"/>
              </a:spcAft>
              <a:buSzPts val="1300"/>
              <a:buChar char="●"/>
            </a:pPr>
            <a:r>
              <a:rPr lang="en" sz="1400"/>
              <a:t>Identity Constraints for PK’s and FK’s</a:t>
            </a:r>
            <a:endParaRPr sz="1400"/>
          </a:p>
          <a:p>
            <a:pPr marL="457200" lvl="0" indent="-317500" algn="l" rtl="0">
              <a:lnSpc>
                <a:spcPct val="150000"/>
              </a:lnSpc>
              <a:spcBef>
                <a:spcPts val="0"/>
              </a:spcBef>
              <a:spcAft>
                <a:spcPts val="0"/>
              </a:spcAft>
              <a:buSzPts val="1400"/>
              <a:buChar char="●"/>
            </a:pPr>
            <a:r>
              <a:rPr lang="en" sz="1400"/>
              <a:t>Variability for Null/Not null</a:t>
            </a:r>
            <a:endParaRPr sz="1400"/>
          </a:p>
          <a:p>
            <a:pPr marL="457200" lvl="0" indent="-317500" algn="l" rtl="0">
              <a:lnSpc>
                <a:spcPct val="150000"/>
              </a:lnSpc>
              <a:spcBef>
                <a:spcPts val="0"/>
              </a:spcBef>
              <a:spcAft>
                <a:spcPts val="0"/>
              </a:spcAft>
              <a:buSzPts val="1400"/>
              <a:buChar char="●"/>
            </a:pPr>
            <a:r>
              <a:rPr lang="en" sz="1400"/>
              <a:t>Check constraints</a:t>
            </a:r>
            <a:endParaRPr sz="1400"/>
          </a:p>
        </p:txBody>
      </p:sp>
      <p:pic>
        <p:nvPicPr>
          <p:cNvPr id="275" name="Google Shape;275;p30"/>
          <p:cNvPicPr preferRelativeResize="0"/>
          <p:nvPr/>
        </p:nvPicPr>
        <p:blipFill>
          <a:blip r:embed="rId5">
            <a:alphaModFix/>
          </a:blip>
          <a:stretch>
            <a:fillRect/>
          </a:stretch>
        </p:blipFill>
        <p:spPr>
          <a:xfrm>
            <a:off x="2831825" y="1346921"/>
            <a:ext cx="6215301" cy="1374750"/>
          </a:xfrm>
          <a:prstGeom prst="rect">
            <a:avLst/>
          </a:prstGeom>
          <a:noFill/>
          <a:ln>
            <a:noFill/>
          </a:ln>
        </p:spPr>
      </p:pic>
      <p:pic>
        <p:nvPicPr>
          <p:cNvPr id="276" name="Google Shape;276;p30"/>
          <p:cNvPicPr preferRelativeResize="0"/>
          <p:nvPr/>
        </p:nvPicPr>
        <p:blipFill>
          <a:blip r:embed="rId6">
            <a:alphaModFix/>
          </a:blip>
          <a:stretch>
            <a:fillRect/>
          </a:stretch>
        </p:blipFill>
        <p:spPr>
          <a:xfrm>
            <a:off x="2831825" y="2760750"/>
            <a:ext cx="6215301" cy="2293751"/>
          </a:xfrm>
          <a:prstGeom prst="rect">
            <a:avLst/>
          </a:prstGeom>
          <a:noFill/>
          <a:ln>
            <a:noFill/>
          </a:ln>
        </p:spPr>
      </p:pic>
      <p:pic>
        <p:nvPicPr>
          <p:cNvPr id="2" name="Constraints">
            <a:hlinkClick r:id="" action="ppaction://media"/>
            <a:extLst>
              <a:ext uri="{FF2B5EF4-FFF2-40B4-BE49-F238E27FC236}">
                <a16:creationId xmlns:a16="http://schemas.microsoft.com/office/drawing/2014/main" id="{8FE27059-C06F-C7F2-7FE3-1074304A27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06875" y="2206625"/>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Stored Procedures</a:t>
            </a:r>
            <a:endParaRPr/>
          </a:p>
        </p:txBody>
      </p:sp>
      <p:sp>
        <p:nvSpPr>
          <p:cNvPr id="283" name="Google Shape;283;p31"/>
          <p:cNvSpPr txBox="1">
            <a:spLocks noGrp="1"/>
          </p:cNvSpPr>
          <p:nvPr>
            <p:ph type="body" idx="1"/>
          </p:nvPr>
        </p:nvSpPr>
        <p:spPr>
          <a:xfrm>
            <a:off x="359800" y="1567550"/>
            <a:ext cx="29175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LoadClass </a:t>
            </a:r>
            <a:endParaRPr/>
          </a:p>
          <a:p>
            <a:pPr marL="457200" lvl="0" indent="-311150" algn="l" rtl="0">
              <a:spcBef>
                <a:spcPts val="0"/>
              </a:spcBef>
              <a:spcAft>
                <a:spcPts val="0"/>
              </a:spcAft>
              <a:buSzPts val="1300"/>
              <a:buChar char="●"/>
            </a:pPr>
            <a:r>
              <a:rPr lang="en"/>
              <a:t>LoadCourse</a:t>
            </a:r>
            <a:endParaRPr/>
          </a:p>
        </p:txBody>
      </p:sp>
      <p:pic>
        <p:nvPicPr>
          <p:cNvPr id="284" name="Google Shape;284;p31"/>
          <p:cNvPicPr preferRelativeResize="0"/>
          <p:nvPr/>
        </p:nvPicPr>
        <p:blipFill>
          <a:blip r:embed="rId5">
            <a:alphaModFix/>
          </a:blip>
          <a:stretch>
            <a:fillRect/>
          </a:stretch>
        </p:blipFill>
        <p:spPr>
          <a:xfrm>
            <a:off x="3333350" y="1079600"/>
            <a:ext cx="2967200" cy="3887499"/>
          </a:xfrm>
          <a:prstGeom prst="rect">
            <a:avLst/>
          </a:prstGeom>
          <a:noFill/>
          <a:ln>
            <a:noFill/>
          </a:ln>
        </p:spPr>
      </p:pic>
      <p:pic>
        <p:nvPicPr>
          <p:cNvPr id="285" name="Google Shape;285;p31"/>
          <p:cNvPicPr preferRelativeResize="0"/>
          <p:nvPr/>
        </p:nvPicPr>
        <p:blipFill>
          <a:blip r:embed="rId6">
            <a:alphaModFix/>
          </a:blip>
          <a:stretch>
            <a:fillRect/>
          </a:stretch>
        </p:blipFill>
        <p:spPr>
          <a:xfrm>
            <a:off x="6300550" y="1079400"/>
            <a:ext cx="2723775" cy="3887500"/>
          </a:xfrm>
          <a:prstGeom prst="rect">
            <a:avLst/>
          </a:prstGeom>
          <a:noFill/>
          <a:ln>
            <a:noFill/>
          </a:ln>
        </p:spPr>
      </p:pic>
      <p:pic>
        <p:nvPicPr>
          <p:cNvPr id="2" name="Stored Procedures">
            <a:hlinkClick r:id="" action="ppaction://media"/>
            <a:extLst>
              <a:ext uri="{FF2B5EF4-FFF2-40B4-BE49-F238E27FC236}">
                <a16:creationId xmlns:a16="http://schemas.microsoft.com/office/drawing/2014/main" id="{39D08CC8-E00E-CBAD-7708-EC912B14A1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175371" y="169293"/>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Gantt Planner</a:t>
            </a:r>
            <a:endParaRPr/>
          </a:p>
        </p:txBody>
      </p:sp>
      <p:pic>
        <p:nvPicPr>
          <p:cNvPr id="141" name="Google Shape;141;p14"/>
          <p:cNvPicPr preferRelativeResize="0"/>
          <p:nvPr/>
        </p:nvPicPr>
        <p:blipFill>
          <a:blip r:embed="rId5">
            <a:alphaModFix/>
          </a:blip>
          <a:stretch>
            <a:fillRect/>
          </a:stretch>
        </p:blipFill>
        <p:spPr>
          <a:xfrm>
            <a:off x="1625575" y="1307850"/>
            <a:ext cx="4755957" cy="3530850"/>
          </a:xfrm>
          <a:prstGeom prst="rect">
            <a:avLst/>
          </a:prstGeom>
          <a:noFill/>
          <a:ln>
            <a:noFill/>
          </a:ln>
        </p:spPr>
      </p:pic>
      <p:pic>
        <p:nvPicPr>
          <p:cNvPr id="2" name="gantt_planner_Edwin_Ramos">
            <a:hlinkClick r:id="" action="ppaction://media"/>
            <a:extLst>
              <a:ext uri="{FF2B5EF4-FFF2-40B4-BE49-F238E27FC236}">
                <a16:creationId xmlns:a16="http://schemas.microsoft.com/office/drawing/2014/main" id="{7CB6F356-CBE1-C15C-E1F2-5C9A71D13C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96260" y="288303"/>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Cleansing</a:t>
            </a:r>
            <a:endParaRPr/>
          </a:p>
        </p:txBody>
      </p:sp>
      <p:sp>
        <p:nvSpPr>
          <p:cNvPr id="292" name="Google Shape;292;p32"/>
          <p:cNvSpPr txBox="1">
            <a:spLocks noGrp="1"/>
          </p:cNvSpPr>
          <p:nvPr>
            <p:ph type="body" idx="1"/>
          </p:nvPr>
        </p:nvSpPr>
        <p:spPr>
          <a:xfrm>
            <a:off x="148550" y="2093025"/>
            <a:ext cx="3038400" cy="2911200"/>
          </a:xfrm>
          <a:prstGeom prst="rect">
            <a:avLst/>
          </a:prstGeom>
        </p:spPr>
        <p:txBody>
          <a:bodyPr spcFirstLastPara="1" wrap="square" lIns="91425" tIns="91425" rIns="91425" bIns="91425" anchor="t" anchorCtr="0">
            <a:normAutofit/>
          </a:bodyPr>
          <a:lstStyle/>
          <a:p>
            <a:pPr marL="457200" lvl="0" indent="-317500" algn="l" rtl="0">
              <a:lnSpc>
                <a:spcPct val="100000"/>
              </a:lnSpc>
              <a:spcBef>
                <a:spcPts val="0"/>
              </a:spcBef>
              <a:spcAft>
                <a:spcPts val="0"/>
              </a:spcAft>
              <a:buClr>
                <a:schemeClr val="lt1"/>
              </a:buClr>
              <a:buSzPts val="1400"/>
              <a:buFont typeface="Lato"/>
              <a:buChar char="●"/>
            </a:pPr>
            <a:r>
              <a:rPr lang="en" sz="1400"/>
              <a:t>Empty Values as “ , “ in </a:t>
            </a:r>
            <a:endParaRPr sz="1400"/>
          </a:p>
          <a:p>
            <a:pPr marL="457200" lvl="0" indent="0" algn="l" rtl="0">
              <a:lnSpc>
                <a:spcPct val="100000"/>
              </a:lnSpc>
              <a:spcBef>
                <a:spcPts val="0"/>
              </a:spcBef>
              <a:spcAft>
                <a:spcPts val="0"/>
              </a:spcAft>
              <a:buNone/>
            </a:pPr>
            <a:r>
              <a:rPr lang="en" sz="1400"/>
              <a:t>columns for location, courses, </a:t>
            </a:r>
            <a:endParaRPr sz="1400"/>
          </a:p>
          <a:p>
            <a:pPr marL="457200" lvl="0" indent="0" algn="l" rtl="0">
              <a:lnSpc>
                <a:spcPct val="100000"/>
              </a:lnSpc>
              <a:spcBef>
                <a:spcPts val="0"/>
              </a:spcBef>
              <a:spcAft>
                <a:spcPts val="0"/>
              </a:spcAft>
              <a:buNone/>
            </a:pPr>
            <a:r>
              <a:rPr lang="en" sz="1400"/>
              <a:t>etc.</a:t>
            </a:r>
            <a:endParaRPr sz="1400"/>
          </a:p>
          <a:p>
            <a:pPr marL="457200" lvl="0" indent="-317500" algn="l" rtl="0">
              <a:lnSpc>
                <a:spcPct val="100000"/>
              </a:lnSpc>
              <a:spcBef>
                <a:spcPts val="0"/>
              </a:spcBef>
              <a:spcAft>
                <a:spcPts val="0"/>
              </a:spcAft>
              <a:buClr>
                <a:schemeClr val="lt1"/>
              </a:buClr>
              <a:buSzPts val="1400"/>
              <a:buFont typeface="Lato"/>
              <a:buChar char="●"/>
            </a:pPr>
            <a:r>
              <a:rPr lang="en" sz="1400"/>
              <a:t>Other Characters </a:t>
            </a:r>
            <a:endParaRPr sz="1400"/>
          </a:p>
          <a:p>
            <a:pPr marL="457200" lvl="0" indent="-317500" algn="l" rtl="0">
              <a:lnSpc>
                <a:spcPct val="100000"/>
              </a:lnSpc>
              <a:spcBef>
                <a:spcPts val="0"/>
              </a:spcBef>
              <a:spcAft>
                <a:spcPts val="0"/>
              </a:spcAft>
              <a:buClr>
                <a:schemeClr val="lt1"/>
              </a:buClr>
              <a:buSzPts val="1400"/>
              <a:buFont typeface="Lato"/>
              <a:buChar char="●"/>
            </a:pPr>
            <a:r>
              <a:rPr lang="en" sz="1400"/>
              <a:t>Course names </a:t>
            </a:r>
            <a:endParaRPr sz="1400"/>
          </a:p>
          <a:p>
            <a:pPr marL="457200" lvl="0" indent="0" algn="l" rtl="0">
              <a:lnSpc>
                <a:spcPct val="100000"/>
              </a:lnSpc>
              <a:spcBef>
                <a:spcPts val="0"/>
              </a:spcBef>
              <a:spcAft>
                <a:spcPts val="0"/>
              </a:spcAft>
              <a:buNone/>
            </a:pPr>
            <a:endParaRPr sz="1400"/>
          </a:p>
        </p:txBody>
      </p:sp>
      <p:pic>
        <p:nvPicPr>
          <p:cNvPr id="293" name="Google Shape;293;p32"/>
          <p:cNvPicPr preferRelativeResize="0"/>
          <p:nvPr/>
        </p:nvPicPr>
        <p:blipFill>
          <a:blip r:embed="rId5">
            <a:alphaModFix/>
          </a:blip>
          <a:stretch>
            <a:fillRect/>
          </a:stretch>
        </p:blipFill>
        <p:spPr>
          <a:xfrm>
            <a:off x="3262525" y="1307850"/>
            <a:ext cx="2920825" cy="3696374"/>
          </a:xfrm>
          <a:prstGeom prst="rect">
            <a:avLst/>
          </a:prstGeom>
          <a:noFill/>
          <a:ln>
            <a:noFill/>
          </a:ln>
        </p:spPr>
      </p:pic>
      <p:pic>
        <p:nvPicPr>
          <p:cNvPr id="294" name="Google Shape;294;p32"/>
          <p:cNvPicPr preferRelativeResize="0"/>
          <p:nvPr/>
        </p:nvPicPr>
        <p:blipFill>
          <a:blip r:embed="rId6">
            <a:alphaModFix/>
          </a:blip>
          <a:stretch>
            <a:fillRect/>
          </a:stretch>
        </p:blipFill>
        <p:spPr>
          <a:xfrm>
            <a:off x="6183350" y="1307850"/>
            <a:ext cx="2878126" cy="3696375"/>
          </a:xfrm>
          <a:prstGeom prst="rect">
            <a:avLst/>
          </a:prstGeom>
          <a:noFill/>
          <a:ln>
            <a:noFill/>
          </a:ln>
        </p:spPr>
      </p:pic>
      <p:pic>
        <p:nvPicPr>
          <p:cNvPr id="2" name="Data Cleansing">
            <a:hlinkClick r:id="" action="ppaction://media"/>
            <a:extLst>
              <a:ext uri="{FF2B5EF4-FFF2-40B4-BE49-F238E27FC236}">
                <a16:creationId xmlns:a16="http://schemas.microsoft.com/office/drawing/2014/main" id="{72B24638-7BA3-CFB7-619E-FBB4D25C7A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98883" y="39178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Diyor - Department Table UDT’s</a:t>
            </a:r>
            <a:endParaRPr/>
          </a:p>
        </p:txBody>
      </p:sp>
      <p:sp>
        <p:nvSpPr>
          <p:cNvPr id="301" name="Google Shape;301;p33"/>
          <p:cNvSpPr txBox="1">
            <a:spLocks noGrp="1"/>
          </p:cNvSpPr>
          <p:nvPr>
            <p:ph type="body" idx="1"/>
          </p:nvPr>
        </p:nvSpPr>
        <p:spPr>
          <a:xfrm>
            <a:off x="597350" y="1427475"/>
            <a:ext cx="2767800" cy="2911200"/>
          </a:xfrm>
          <a:prstGeom prst="rect">
            <a:avLst/>
          </a:prstGeom>
        </p:spPr>
        <p:txBody>
          <a:bodyPr spcFirstLastPara="1" wrap="square" lIns="91425" tIns="91425" rIns="91425" bIns="91425" anchor="t" anchorCtr="0">
            <a:normAutofit/>
          </a:bodyPr>
          <a:lstStyle/>
          <a:p>
            <a:pPr marL="0" lvl="0" indent="0" algn="l" rtl="0">
              <a:lnSpc>
                <a:spcPct val="200000"/>
              </a:lnSpc>
              <a:spcBef>
                <a:spcPts val="0"/>
              </a:spcBef>
              <a:spcAft>
                <a:spcPts val="0"/>
              </a:spcAft>
              <a:buNone/>
            </a:pPr>
            <a:r>
              <a:rPr lang="en"/>
              <a:t>UDT:</a:t>
            </a:r>
            <a:endParaRPr/>
          </a:p>
          <a:p>
            <a:pPr marL="457200" lvl="0" indent="-311150" algn="l" rtl="0">
              <a:lnSpc>
                <a:spcPct val="200000"/>
              </a:lnSpc>
              <a:spcBef>
                <a:spcPts val="1200"/>
              </a:spcBef>
              <a:spcAft>
                <a:spcPts val="0"/>
              </a:spcAft>
              <a:buSzPts val="1300"/>
              <a:buChar char="➢"/>
            </a:pPr>
            <a:r>
              <a:rPr lang="en"/>
              <a:t>Udt.SurrogateKeyInt</a:t>
            </a:r>
            <a:endParaRPr/>
          </a:p>
          <a:p>
            <a:pPr marL="457200" lvl="0" indent="-311150" algn="l" rtl="0">
              <a:lnSpc>
                <a:spcPct val="200000"/>
              </a:lnSpc>
              <a:spcBef>
                <a:spcPts val="0"/>
              </a:spcBef>
              <a:spcAft>
                <a:spcPts val="0"/>
              </a:spcAft>
              <a:buSzPts val="1300"/>
              <a:buChar char="➢"/>
            </a:pPr>
            <a:r>
              <a:rPr lang="en"/>
              <a:t>Udt.Abbreviation</a:t>
            </a:r>
            <a:endParaRPr/>
          </a:p>
          <a:p>
            <a:pPr marL="457200" lvl="0" indent="-311150" algn="l" rtl="0">
              <a:lnSpc>
                <a:spcPct val="200000"/>
              </a:lnSpc>
              <a:spcBef>
                <a:spcPts val="0"/>
              </a:spcBef>
              <a:spcAft>
                <a:spcPts val="0"/>
              </a:spcAft>
              <a:buSzPts val="1300"/>
              <a:buChar char="➢"/>
            </a:pPr>
            <a:r>
              <a:rPr lang="en"/>
              <a:t>Udt. DepartmentName</a:t>
            </a:r>
            <a:endParaRPr/>
          </a:p>
          <a:p>
            <a:pPr marL="457200" lvl="0" indent="-311150" algn="l" rtl="0">
              <a:lnSpc>
                <a:spcPct val="200000"/>
              </a:lnSpc>
              <a:spcBef>
                <a:spcPts val="0"/>
              </a:spcBef>
              <a:spcAft>
                <a:spcPts val="0"/>
              </a:spcAft>
              <a:buSzPts val="1300"/>
              <a:buChar char="➢"/>
            </a:pPr>
            <a:r>
              <a:rPr lang="en"/>
              <a:t>Udt. DateAdded</a:t>
            </a:r>
            <a:endParaRPr/>
          </a:p>
          <a:p>
            <a:pPr marL="457200" lvl="0" indent="0" algn="l" rtl="0">
              <a:lnSpc>
                <a:spcPct val="200000"/>
              </a:lnSpc>
              <a:spcBef>
                <a:spcPts val="1200"/>
              </a:spcBef>
              <a:spcAft>
                <a:spcPts val="1200"/>
              </a:spcAft>
              <a:buNone/>
            </a:pPr>
            <a:endParaRPr/>
          </a:p>
        </p:txBody>
      </p:sp>
      <p:pic>
        <p:nvPicPr>
          <p:cNvPr id="302" name="Google Shape;302;p33"/>
          <p:cNvPicPr preferRelativeResize="0"/>
          <p:nvPr/>
        </p:nvPicPr>
        <p:blipFill>
          <a:blip r:embed="rId5">
            <a:alphaModFix/>
          </a:blip>
          <a:stretch>
            <a:fillRect/>
          </a:stretch>
        </p:blipFill>
        <p:spPr>
          <a:xfrm>
            <a:off x="3559350" y="1301925"/>
            <a:ext cx="5162550" cy="3162300"/>
          </a:xfrm>
          <a:prstGeom prst="rect">
            <a:avLst/>
          </a:prstGeom>
          <a:noFill/>
          <a:ln>
            <a:noFill/>
          </a:ln>
        </p:spPr>
      </p:pic>
      <p:pic>
        <p:nvPicPr>
          <p:cNvPr id="2" name="Diyor Udts">
            <a:hlinkClick r:id="" action="ppaction://media"/>
            <a:extLst>
              <a:ext uri="{FF2B5EF4-FFF2-40B4-BE49-F238E27FC236}">
                <a16:creationId xmlns:a16="http://schemas.microsoft.com/office/drawing/2014/main" id="{4A0E5682-8A8B-1C58-AA09-FC4B4147FC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789532" y="46158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Constraints</a:t>
            </a:r>
            <a:endParaRPr/>
          </a:p>
        </p:txBody>
      </p:sp>
      <p:sp>
        <p:nvSpPr>
          <p:cNvPr id="309" name="Google Shape;309;p34"/>
          <p:cNvSpPr txBox="1">
            <a:spLocks noGrp="1"/>
          </p:cNvSpPr>
          <p:nvPr>
            <p:ph type="body" idx="1"/>
          </p:nvPr>
        </p:nvSpPr>
        <p:spPr>
          <a:xfrm>
            <a:off x="1297500" y="1116150"/>
            <a:ext cx="22032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0" algn="l" rtl="0">
              <a:spcBef>
                <a:spcPts val="1200"/>
              </a:spcBef>
              <a:spcAft>
                <a:spcPts val="0"/>
              </a:spcAft>
              <a:buNone/>
            </a:pPr>
            <a:endParaRPr/>
          </a:p>
          <a:p>
            <a:pPr marL="457200" lvl="0" indent="-311150" algn="l" rtl="0">
              <a:lnSpc>
                <a:spcPct val="150000"/>
              </a:lnSpc>
              <a:spcBef>
                <a:spcPts val="1200"/>
              </a:spcBef>
              <a:spcAft>
                <a:spcPts val="0"/>
              </a:spcAft>
              <a:buSzPts val="1300"/>
              <a:buChar char="❖"/>
            </a:pPr>
            <a:r>
              <a:rPr lang="en"/>
              <a:t>Primary Key</a:t>
            </a:r>
            <a:endParaRPr/>
          </a:p>
          <a:p>
            <a:pPr marL="457200" lvl="0" indent="-311150" algn="l" rtl="0">
              <a:lnSpc>
                <a:spcPct val="150000"/>
              </a:lnSpc>
              <a:spcBef>
                <a:spcPts val="0"/>
              </a:spcBef>
              <a:spcAft>
                <a:spcPts val="0"/>
              </a:spcAft>
              <a:buSzPts val="1300"/>
              <a:buChar char="❖"/>
            </a:pPr>
            <a:r>
              <a:rPr lang="en"/>
              <a:t>Auto Incremental </a:t>
            </a:r>
            <a:endParaRPr/>
          </a:p>
          <a:p>
            <a:pPr marL="457200" lvl="0" indent="-311150" algn="l" rtl="0">
              <a:lnSpc>
                <a:spcPct val="150000"/>
              </a:lnSpc>
              <a:spcBef>
                <a:spcPts val="0"/>
              </a:spcBef>
              <a:spcAft>
                <a:spcPts val="0"/>
              </a:spcAft>
              <a:buSzPts val="1300"/>
              <a:buChar char="❖"/>
            </a:pPr>
            <a:r>
              <a:rPr lang="en"/>
              <a:t>Not Null</a:t>
            </a:r>
            <a:endParaRPr/>
          </a:p>
          <a:p>
            <a:pPr marL="457200" lvl="0" indent="-311150" algn="l" rtl="0">
              <a:lnSpc>
                <a:spcPct val="150000"/>
              </a:lnSpc>
              <a:spcBef>
                <a:spcPts val="0"/>
              </a:spcBef>
              <a:spcAft>
                <a:spcPts val="0"/>
              </a:spcAft>
              <a:buSzPts val="1300"/>
              <a:buChar char="❖"/>
            </a:pPr>
            <a:r>
              <a:rPr lang="en"/>
              <a:t>Default</a:t>
            </a:r>
            <a:endParaRPr/>
          </a:p>
        </p:txBody>
      </p:sp>
      <p:pic>
        <p:nvPicPr>
          <p:cNvPr id="310" name="Google Shape;310;p34"/>
          <p:cNvPicPr preferRelativeResize="0"/>
          <p:nvPr/>
        </p:nvPicPr>
        <p:blipFill>
          <a:blip r:embed="rId5">
            <a:alphaModFix/>
          </a:blip>
          <a:stretch>
            <a:fillRect/>
          </a:stretch>
        </p:blipFill>
        <p:spPr>
          <a:xfrm>
            <a:off x="3605350" y="1116150"/>
            <a:ext cx="5141527" cy="3261725"/>
          </a:xfrm>
          <a:prstGeom prst="rect">
            <a:avLst/>
          </a:prstGeom>
          <a:noFill/>
          <a:ln>
            <a:noFill/>
          </a:ln>
        </p:spPr>
      </p:pic>
      <p:pic>
        <p:nvPicPr>
          <p:cNvPr id="2" name="Copy of Diyor Constraints">
            <a:hlinkClick r:id="" action="ppaction://media"/>
            <a:extLst>
              <a:ext uri="{FF2B5EF4-FFF2-40B4-BE49-F238E27FC236}">
                <a16:creationId xmlns:a16="http://schemas.microsoft.com/office/drawing/2014/main" id="{FE90986E-6260-88F2-564D-0FFBEC21E7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78768" y="173656"/>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Stored Procedure</a:t>
            </a:r>
            <a:endParaRPr/>
          </a:p>
        </p:txBody>
      </p:sp>
      <p:sp>
        <p:nvSpPr>
          <p:cNvPr id="317" name="Google Shape;317;p35"/>
          <p:cNvSpPr txBox="1">
            <a:spLocks noGrp="1"/>
          </p:cNvSpPr>
          <p:nvPr>
            <p:ph type="body" idx="1"/>
          </p:nvPr>
        </p:nvSpPr>
        <p:spPr>
          <a:xfrm>
            <a:off x="1297500" y="1567550"/>
            <a:ext cx="23706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Procedures:</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en"/>
              <a:t>LoadDepartment</a:t>
            </a:r>
            <a:endParaRPr/>
          </a:p>
        </p:txBody>
      </p:sp>
      <p:pic>
        <p:nvPicPr>
          <p:cNvPr id="318" name="Google Shape;318;p35"/>
          <p:cNvPicPr preferRelativeResize="0"/>
          <p:nvPr/>
        </p:nvPicPr>
        <p:blipFill>
          <a:blip r:embed="rId5">
            <a:alphaModFix/>
          </a:blip>
          <a:stretch>
            <a:fillRect/>
          </a:stretch>
        </p:blipFill>
        <p:spPr>
          <a:xfrm>
            <a:off x="3820500" y="1024125"/>
            <a:ext cx="4812173" cy="3723101"/>
          </a:xfrm>
          <a:prstGeom prst="rect">
            <a:avLst/>
          </a:prstGeom>
          <a:noFill/>
          <a:ln>
            <a:noFill/>
          </a:ln>
        </p:spPr>
      </p:pic>
      <p:pic>
        <p:nvPicPr>
          <p:cNvPr id="2" name="Diyor Department Procedure">
            <a:hlinkClick r:id="" action="ppaction://media"/>
            <a:extLst>
              <a:ext uri="{FF2B5EF4-FFF2-40B4-BE49-F238E27FC236}">
                <a16:creationId xmlns:a16="http://schemas.microsoft.com/office/drawing/2014/main" id="{70525990-756A-7DD7-94DA-2993D6BF3F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06768" y="3262373"/>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Cleansing</a:t>
            </a:r>
            <a:endParaRPr/>
          </a:p>
        </p:txBody>
      </p:sp>
      <p:sp>
        <p:nvSpPr>
          <p:cNvPr id="325" name="Google Shape;325;p36"/>
          <p:cNvSpPr txBox="1">
            <a:spLocks noGrp="1"/>
          </p:cNvSpPr>
          <p:nvPr>
            <p:ph type="body" idx="1"/>
          </p:nvPr>
        </p:nvSpPr>
        <p:spPr>
          <a:xfrm>
            <a:off x="1297500" y="1567550"/>
            <a:ext cx="2481000" cy="29112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
              <a:t>There was not much data to be cleansed since the table was simple</a:t>
            </a:r>
            <a:endParaRPr/>
          </a:p>
          <a:p>
            <a:pPr marL="457200" lvl="0" indent="-311150" algn="l" rtl="0">
              <a:lnSpc>
                <a:spcPct val="200000"/>
              </a:lnSpc>
              <a:spcBef>
                <a:spcPts val="0"/>
              </a:spcBef>
              <a:spcAft>
                <a:spcPts val="0"/>
              </a:spcAft>
              <a:buSzPts val="1300"/>
              <a:buChar char="❏"/>
            </a:pPr>
            <a:r>
              <a:rPr lang="en"/>
              <a:t>Slip function is used to slip string values</a:t>
            </a:r>
            <a:endParaRPr/>
          </a:p>
          <a:p>
            <a:pPr marL="457200" lvl="0" indent="-311150" algn="l" rtl="0">
              <a:lnSpc>
                <a:spcPct val="200000"/>
              </a:lnSpc>
              <a:spcBef>
                <a:spcPts val="0"/>
              </a:spcBef>
              <a:spcAft>
                <a:spcPts val="0"/>
              </a:spcAft>
              <a:buSzPts val="1300"/>
              <a:buChar char="❏"/>
            </a:pPr>
            <a:r>
              <a:rPr lang="en"/>
              <a:t>Department Names</a:t>
            </a:r>
            <a:endParaRPr/>
          </a:p>
          <a:p>
            <a:pPr marL="457200" lvl="0" indent="0" algn="l" rtl="0">
              <a:spcBef>
                <a:spcPts val="1200"/>
              </a:spcBef>
              <a:spcAft>
                <a:spcPts val="1200"/>
              </a:spcAft>
              <a:buNone/>
            </a:pPr>
            <a:endParaRPr/>
          </a:p>
        </p:txBody>
      </p:sp>
      <p:pic>
        <p:nvPicPr>
          <p:cNvPr id="326" name="Google Shape;326;p36"/>
          <p:cNvPicPr preferRelativeResize="0"/>
          <p:nvPr/>
        </p:nvPicPr>
        <p:blipFill>
          <a:blip r:embed="rId5">
            <a:alphaModFix/>
          </a:blip>
          <a:stretch>
            <a:fillRect/>
          </a:stretch>
        </p:blipFill>
        <p:spPr>
          <a:xfrm>
            <a:off x="4114425" y="726150"/>
            <a:ext cx="4812168" cy="3530850"/>
          </a:xfrm>
          <a:prstGeom prst="rect">
            <a:avLst/>
          </a:prstGeom>
          <a:noFill/>
          <a:ln>
            <a:noFill/>
          </a:ln>
        </p:spPr>
      </p:pic>
      <p:pic>
        <p:nvPicPr>
          <p:cNvPr id="2" name="Data Cleansing">
            <a:hlinkClick r:id="" action="ppaction://media"/>
            <a:extLst>
              <a:ext uri="{FF2B5EF4-FFF2-40B4-BE49-F238E27FC236}">
                <a16:creationId xmlns:a16="http://schemas.microsoft.com/office/drawing/2014/main" id="{5C9D7F28-BE6A-0C7C-6F2D-213487D80D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8925" y="2005946"/>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Conceptual Model Diagram</a:t>
            </a:r>
            <a:endParaRPr/>
          </a:p>
        </p:txBody>
      </p:sp>
      <p:pic>
        <p:nvPicPr>
          <p:cNvPr id="333" name="Google Shape;333;p37"/>
          <p:cNvPicPr preferRelativeResize="0"/>
          <p:nvPr/>
        </p:nvPicPr>
        <p:blipFill>
          <a:blip r:embed="rId5">
            <a:alphaModFix/>
          </a:blip>
          <a:stretch>
            <a:fillRect/>
          </a:stretch>
        </p:blipFill>
        <p:spPr>
          <a:xfrm>
            <a:off x="1297500" y="1418175"/>
            <a:ext cx="6332032" cy="3530850"/>
          </a:xfrm>
          <a:prstGeom prst="rect">
            <a:avLst/>
          </a:prstGeom>
          <a:noFill/>
          <a:ln>
            <a:noFill/>
          </a:ln>
        </p:spPr>
      </p:pic>
      <p:pic>
        <p:nvPicPr>
          <p:cNvPr id="2" name="CDM_Slide_Edwn">
            <a:hlinkClick r:id="" action="ppaction://media"/>
            <a:extLst>
              <a:ext uri="{FF2B5EF4-FFF2-40B4-BE49-F238E27FC236}">
                <a16:creationId xmlns:a16="http://schemas.microsoft.com/office/drawing/2014/main" id="{53CF0EAB-1A4E-C131-A6D9-BD0F6E1E4D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31791" y="424184"/>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Logical Model Diagram</a:t>
            </a:r>
            <a:endParaRPr/>
          </a:p>
        </p:txBody>
      </p:sp>
      <p:pic>
        <p:nvPicPr>
          <p:cNvPr id="339" name="Google Shape;339;p38"/>
          <p:cNvPicPr preferRelativeResize="0"/>
          <p:nvPr/>
        </p:nvPicPr>
        <p:blipFill>
          <a:blip r:embed="rId5">
            <a:alphaModFix/>
          </a:blip>
          <a:stretch>
            <a:fillRect/>
          </a:stretch>
        </p:blipFill>
        <p:spPr>
          <a:xfrm>
            <a:off x="1297500" y="1140350"/>
            <a:ext cx="5893386" cy="3530852"/>
          </a:xfrm>
          <a:prstGeom prst="rect">
            <a:avLst/>
          </a:prstGeom>
          <a:noFill/>
          <a:ln>
            <a:noFill/>
          </a:ln>
        </p:spPr>
      </p:pic>
      <p:pic>
        <p:nvPicPr>
          <p:cNvPr id="2" name="LDM_Slide_Edwin">
            <a:hlinkClick r:id="" action="ppaction://media"/>
            <a:extLst>
              <a:ext uri="{FF2B5EF4-FFF2-40B4-BE49-F238E27FC236}">
                <a16:creationId xmlns:a16="http://schemas.microsoft.com/office/drawing/2014/main" id="{58BA58EA-1F97-1F88-01E1-51F01C3D43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99994" y="248338"/>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Physical Data Model Diagram</a:t>
            </a:r>
            <a:endParaRPr/>
          </a:p>
        </p:txBody>
      </p:sp>
      <p:pic>
        <p:nvPicPr>
          <p:cNvPr id="345" name="Google Shape;345;p39"/>
          <p:cNvPicPr preferRelativeResize="0"/>
          <p:nvPr/>
        </p:nvPicPr>
        <p:blipFill>
          <a:blip r:embed="rId5">
            <a:alphaModFix/>
          </a:blip>
          <a:stretch>
            <a:fillRect/>
          </a:stretch>
        </p:blipFill>
        <p:spPr>
          <a:xfrm>
            <a:off x="1297500" y="1063950"/>
            <a:ext cx="6212357" cy="3530851"/>
          </a:xfrm>
          <a:prstGeom prst="rect">
            <a:avLst/>
          </a:prstGeom>
          <a:noFill/>
          <a:ln>
            <a:noFill/>
          </a:ln>
        </p:spPr>
      </p:pic>
      <p:pic>
        <p:nvPicPr>
          <p:cNvPr id="2" name="PDM_Slide_Edwin">
            <a:hlinkClick r:id="" action="ppaction://media"/>
            <a:extLst>
              <a:ext uri="{FF2B5EF4-FFF2-40B4-BE49-F238E27FC236}">
                <a16:creationId xmlns:a16="http://schemas.microsoft.com/office/drawing/2014/main" id="{61333187-96AF-4E7A-904A-CD64BAE0F4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68022" y="168408"/>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Entity Relationship Diagram</a:t>
            </a:r>
            <a:endParaRPr/>
          </a:p>
        </p:txBody>
      </p:sp>
      <p:pic>
        <p:nvPicPr>
          <p:cNvPr id="351" name="Google Shape;351;p40"/>
          <p:cNvPicPr preferRelativeResize="0"/>
          <p:nvPr/>
        </p:nvPicPr>
        <p:blipFill>
          <a:blip r:embed="rId5">
            <a:alphaModFix/>
          </a:blip>
          <a:stretch>
            <a:fillRect/>
          </a:stretch>
        </p:blipFill>
        <p:spPr>
          <a:xfrm>
            <a:off x="1297500" y="1097675"/>
            <a:ext cx="6899983" cy="3530851"/>
          </a:xfrm>
          <a:prstGeom prst="rect">
            <a:avLst/>
          </a:prstGeom>
          <a:noFill/>
          <a:ln>
            <a:noFill/>
          </a:ln>
        </p:spPr>
      </p:pic>
      <p:pic>
        <p:nvPicPr>
          <p:cNvPr id="2" name="ERD_Slide_edwin">
            <a:hlinkClick r:id="" action="ppaction://media"/>
            <a:extLst>
              <a:ext uri="{FF2B5EF4-FFF2-40B4-BE49-F238E27FC236}">
                <a16:creationId xmlns:a16="http://schemas.microsoft.com/office/drawing/2014/main" id="{A4B6F6A5-0E3B-40FC-F611-906D676553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20326" y="176401"/>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Individual To-do</a:t>
            </a:r>
            <a:endParaRPr/>
          </a:p>
        </p:txBody>
      </p:sp>
      <p:pic>
        <p:nvPicPr>
          <p:cNvPr id="147" name="Google Shape;147;p15"/>
          <p:cNvPicPr preferRelativeResize="0"/>
          <p:nvPr/>
        </p:nvPicPr>
        <p:blipFill>
          <a:blip r:embed="rId5">
            <a:alphaModFix/>
          </a:blip>
          <a:stretch>
            <a:fillRect/>
          </a:stretch>
        </p:blipFill>
        <p:spPr>
          <a:xfrm>
            <a:off x="1201750" y="1307850"/>
            <a:ext cx="7746751" cy="3409825"/>
          </a:xfrm>
          <a:prstGeom prst="rect">
            <a:avLst/>
          </a:prstGeom>
          <a:noFill/>
          <a:ln>
            <a:noFill/>
          </a:ln>
        </p:spPr>
      </p:pic>
      <p:pic>
        <p:nvPicPr>
          <p:cNvPr id="2" name="individual_todos_Edwin_Ramos">
            <a:hlinkClick r:id="" action="ppaction://media"/>
            <a:extLst>
              <a:ext uri="{FF2B5EF4-FFF2-40B4-BE49-F238E27FC236}">
                <a16:creationId xmlns:a16="http://schemas.microsoft.com/office/drawing/2014/main" id="{80956FA6-4716-66BA-895A-DB4D3E2882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52211" y="296296"/>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Meetings, assignments and deadlines</a:t>
            </a:r>
            <a:endParaRPr/>
          </a:p>
        </p:txBody>
      </p:sp>
      <p:pic>
        <p:nvPicPr>
          <p:cNvPr id="153" name="Google Shape;153;p16"/>
          <p:cNvPicPr preferRelativeResize="0"/>
          <p:nvPr/>
        </p:nvPicPr>
        <p:blipFill>
          <a:blip r:embed="rId5">
            <a:alphaModFix/>
          </a:blip>
          <a:stretch>
            <a:fillRect/>
          </a:stretch>
        </p:blipFill>
        <p:spPr>
          <a:xfrm>
            <a:off x="1297500" y="940325"/>
            <a:ext cx="3301031" cy="3530849"/>
          </a:xfrm>
          <a:prstGeom prst="rect">
            <a:avLst/>
          </a:prstGeom>
          <a:noFill/>
          <a:ln>
            <a:noFill/>
          </a:ln>
        </p:spPr>
      </p:pic>
      <p:pic>
        <p:nvPicPr>
          <p:cNvPr id="154" name="Google Shape;154;p16"/>
          <p:cNvPicPr preferRelativeResize="0"/>
          <p:nvPr/>
        </p:nvPicPr>
        <p:blipFill>
          <a:blip r:embed="rId6">
            <a:alphaModFix/>
          </a:blip>
          <a:stretch>
            <a:fillRect/>
          </a:stretch>
        </p:blipFill>
        <p:spPr>
          <a:xfrm>
            <a:off x="4788081" y="940325"/>
            <a:ext cx="3143984" cy="3530852"/>
          </a:xfrm>
          <a:prstGeom prst="rect">
            <a:avLst/>
          </a:prstGeom>
          <a:noFill/>
          <a:ln>
            <a:noFill/>
          </a:ln>
        </p:spPr>
      </p:pic>
      <p:pic>
        <p:nvPicPr>
          <p:cNvPr id="2" name="meetings_assignents_deadlines_Edwin_Ramos">
            <a:hlinkClick r:id="" action="ppaction://media"/>
            <a:extLst>
              <a:ext uri="{FF2B5EF4-FFF2-40B4-BE49-F238E27FC236}">
                <a16:creationId xmlns:a16="http://schemas.microsoft.com/office/drawing/2014/main" id="{A62A989A-3EBB-4FB4-B3FE-6A67735D0D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59766" y="9247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5004150" y="64375"/>
            <a:ext cx="4139700" cy="619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Redgate Toolbelt</a:t>
            </a:r>
            <a:endParaRPr/>
          </a:p>
        </p:txBody>
      </p:sp>
      <p:pic>
        <p:nvPicPr>
          <p:cNvPr id="160" name="Google Shape;160;p17"/>
          <p:cNvPicPr preferRelativeResize="0"/>
          <p:nvPr/>
        </p:nvPicPr>
        <p:blipFill>
          <a:blip r:embed="rId5">
            <a:alphaModFix/>
          </a:blip>
          <a:stretch>
            <a:fillRect/>
          </a:stretch>
        </p:blipFill>
        <p:spPr>
          <a:xfrm>
            <a:off x="-31675" y="0"/>
            <a:ext cx="4510075" cy="2926475"/>
          </a:xfrm>
          <a:prstGeom prst="rect">
            <a:avLst/>
          </a:prstGeom>
          <a:noFill/>
          <a:ln>
            <a:noFill/>
          </a:ln>
        </p:spPr>
      </p:pic>
      <p:pic>
        <p:nvPicPr>
          <p:cNvPr id="161" name="Google Shape;161;p17"/>
          <p:cNvPicPr preferRelativeResize="0"/>
          <p:nvPr/>
        </p:nvPicPr>
        <p:blipFill>
          <a:blip r:embed="rId6">
            <a:alphaModFix/>
          </a:blip>
          <a:stretch>
            <a:fillRect/>
          </a:stretch>
        </p:blipFill>
        <p:spPr>
          <a:xfrm>
            <a:off x="0" y="2926475"/>
            <a:ext cx="4446724" cy="2164574"/>
          </a:xfrm>
          <a:prstGeom prst="rect">
            <a:avLst/>
          </a:prstGeom>
          <a:noFill/>
          <a:ln>
            <a:noFill/>
          </a:ln>
        </p:spPr>
      </p:pic>
      <p:sp>
        <p:nvSpPr>
          <p:cNvPr id="162" name="Google Shape;162;p17"/>
          <p:cNvSpPr txBox="1"/>
          <p:nvPr/>
        </p:nvSpPr>
        <p:spPr>
          <a:xfrm>
            <a:off x="4662075" y="484225"/>
            <a:ext cx="4016100" cy="4710000"/>
          </a:xfrm>
          <a:prstGeom prst="rect">
            <a:avLst/>
          </a:prstGeom>
          <a:noFill/>
          <a:ln>
            <a:noFill/>
          </a:ln>
        </p:spPr>
        <p:txBody>
          <a:bodyPr spcFirstLastPara="1" wrap="square" lIns="91425" tIns="91425" rIns="91425" bIns="91425" anchor="t" anchorCtr="0">
            <a:normAutofit/>
          </a:bodyPr>
          <a:lstStyle/>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Because of the framework of the project, Redgate tool usage was less than previous projects.</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two tools of major use were SQL Doc and SQL Prompt</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SQL Doc program compiles all the properties, settings and options of a database, its tables, and programmables etc.  into  documentation whose format is much easier to read and share with those who may not have the more specialized programs such as SSMS or knowledge to read raw script code.</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SQL Prompt program is more multifaceted with several useful features.</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Specifically, Tab History allowed for faster navigation and even retrieval of “lost” tabs</a:t>
            </a:r>
            <a:br>
              <a:rPr lang="en">
                <a:solidFill>
                  <a:schemeClr val="lt1"/>
                </a:solidFill>
                <a:latin typeface="Lato"/>
                <a:ea typeface="Lato"/>
                <a:cs typeface="Lato"/>
                <a:sym typeface="Lato"/>
              </a:rPr>
            </a:br>
            <a:r>
              <a:rPr lang="en">
                <a:solidFill>
                  <a:schemeClr val="lt1"/>
                </a:solidFill>
                <a:latin typeface="Lato"/>
                <a:ea typeface="Lato"/>
                <a:cs typeface="Lato"/>
                <a:sym typeface="Lato"/>
              </a:rPr>
              <a:t>Additionally SQL Prompt provides a significant enhancement to Intellisense improving the quality of life while coding and creating queries. for the project</a:t>
            </a:r>
            <a:endParaRPr>
              <a:solidFill>
                <a:schemeClr val="lt1"/>
              </a:solidFill>
              <a:latin typeface="Lato"/>
              <a:ea typeface="Lato"/>
              <a:cs typeface="Lato"/>
              <a:sym typeface="Lato"/>
            </a:endParaRPr>
          </a:p>
        </p:txBody>
      </p:sp>
      <p:pic>
        <p:nvPicPr>
          <p:cNvPr id="2" name="Project 3 Redgate Toolbelt">
            <a:hlinkClick r:id="" action="ppaction://media"/>
            <a:extLst>
              <a:ext uri="{FF2B5EF4-FFF2-40B4-BE49-F238E27FC236}">
                <a16:creationId xmlns:a16="http://schemas.microsoft.com/office/drawing/2014/main" id="{DE9B2EAA-CEDF-0947-9CB5-199AA4FE91F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71232" y="1798982"/>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Carlos - Instructor Table</a:t>
            </a:r>
            <a:endParaRPr/>
          </a:p>
        </p:txBody>
      </p:sp>
      <p:sp>
        <p:nvSpPr>
          <p:cNvPr id="169" name="Google Shape;169;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UDT’s </a:t>
            </a:r>
            <a:endParaRPr/>
          </a:p>
        </p:txBody>
      </p:sp>
      <p:pic>
        <p:nvPicPr>
          <p:cNvPr id="175" name="Google Shape;175;p19"/>
          <p:cNvPicPr preferRelativeResize="0"/>
          <p:nvPr/>
        </p:nvPicPr>
        <p:blipFill>
          <a:blip r:embed="rId5">
            <a:alphaModFix/>
          </a:blip>
          <a:stretch>
            <a:fillRect/>
          </a:stretch>
        </p:blipFill>
        <p:spPr>
          <a:xfrm>
            <a:off x="4380600" y="1446075"/>
            <a:ext cx="4219575" cy="1333500"/>
          </a:xfrm>
          <a:prstGeom prst="rect">
            <a:avLst/>
          </a:prstGeom>
          <a:noFill/>
          <a:ln>
            <a:noFill/>
          </a:ln>
        </p:spPr>
      </p:pic>
      <p:sp>
        <p:nvSpPr>
          <p:cNvPr id="176" name="Google Shape;176;p19"/>
          <p:cNvSpPr txBox="1"/>
          <p:nvPr/>
        </p:nvSpPr>
        <p:spPr>
          <a:xfrm>
            <a:off x="761800" y="1446075"/>
            <a:ext cx="31278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Udt.SurrogateKeyInt: smallint </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Udt.Name: nvarchar(35)</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Udt.Name: nvarchar(35)</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Udt.Name: nvarchar(35)</a:t>
            </a:r>
            <a:endParaRPr>
              <a:solidFill>
                <a:schemeClr val="lt1"/>
              </a:solidFill>
              <a:latin typeface="Lato"/>
              <a:ea typeface="Lato"/>
              <a:cs typeface="Lato"/>
              <a:sym typeface="Lato"/>
            </a:endParaRPr>
          </a:p>
        </p:txBody>
      </p:sp>
      <p:pic>
        <p:nvPicPr>
          <p:cNvPr id="2" name="Instructor_UDTS">
            <a:hlinkClick r:id="" action="ppaction://media"/>
            <a:extLst>
              <a:ext uri="{FF2B5EF4-FFF2-40B4-BE49-F238E27FC236}">
                <a16:creationId xmlns:a16="http://schemas.microsoft.com/office/drawing/2014/main" id="{23E19D02-C69E-FCFC-216E-7340D3C9C5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8157" y="3733533"/>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Constraints </a:t>
            </a:r>
            <a:endParaRPr/>
          </a:p>
        </p:txBody>
      </p:sp>
      <p:pic>
        <p:nvPicPr>
          <p:cNvPr id="183" name="Google Shape;183;p20"/>
          <p:cNvPicPr preferRelativeResize="0"/>
          <p:nvPr/>
        </p:nvPicPr>
        <p:blipFill>
          <a:blip r:embed="rId5">
            <a:alphaModFix/>
          </a:blip>
          <a:stretch>
            <a:fillRect/>
          </a:stretch>
        </p:blipFill>
        <p:spPr>
          <a:xfrm>
            <a:off x="3511900" y="1181650"/>
            <a:ext cx="5632099" cy="1021975"/>
          </a:xfrm>
          <a:prstGeom prst="rect">
            <a:avLst/>
          </a:prstGeom>
          <a:noFill/>
          <a:ln>
            <a:noFill/>
          </a:ln>
        </p:spPr>
      </p:pic>
      <p:pic>
        <p:nvPicPr>
          <p:cNvPr id="184" name="Google Shape;184;p20"/>
          <p:cNvPicPr preferRelativeResize="0"/>
          <p:nvPr/>
        </p:nvPicPr>
        <p:blipFill>
          <a:blip r:embed="rId6">
            <a:alphaModFix/>
          </a:blip>
          <a:stretch>
            <a:fillRect/>
          </a:stretch>
        </p:blipFill>
        <p:spPr>
          <a:xfrm>
            <a:off x="3511900" y="2315888"/>
            <a:ext cx="5632099" cy="511725"/>
          </a:xfrm>
          <a:prstGeom prst="rect">
            <a:avLst/>
          </a:prstGeom>
          <a:noFill/>
          <a:ln>
            <a:noFill/>
          </a:ln>
        </p:spPr>
      </p:pic>
      <p:sp>
        <p:nvSpPr>
          <p:cNvPr id="185" name="Google Shape;185;p20"/>
          <p:cNvSpPr txBox="1"/>
          <p:nvPr/>
        </p:nvSpPr>
        <p:spPr>
          <a:xfrm>
            <a:off x="761800" y="1446075"/>
            <a:ext cx="31278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Primary Key</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Check FirstName</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Check LastName</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Check FullName</a:t>
            </a:r>
            <a:endParaRPr>
              <a:solidFill>
                <a:schemeClr val="lt1"/>
              </a:solidFill>
              <a:latin typeface="Lato"/>
              <a:ea typeface="Lato"/>
              <a:cs typeface="Lato"/>
              <a:sym typeface="Lato"/>
            </a:endParaRPr>
          </a:p>
        </p:txBody>
      </p:sp>
      <p:pic>
        <p:nvPicPr>
          <p:cNvPr id="2" name="Constraints_Instructor">
            <a:hlinkClick r:id="" action="ppaction://media"/>
            <a:extLst>
              <a:ext uri="{FF2B5EF4-FFF2-40B4-BE49-F238E27FC236}">
                <a16:creationId xmlns:a16="http://schemas.microsoft.com/office/drawing/2014/main" id="{E4AC65B2-1EA4-3EB1-14E9-C49D675EA4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63822" y="3210022"/>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Stored Procedure </a:t>
            </a:r>
            <a:endParaRPr/>
          </a:p>
        </p:txBody>
      </p:sp>
      <p:pic>
        <p:nvPicPr>
          <p:cNvPr id="192" name="Google Shape;192;p21"/>
          <p:cNvPicPr preferRelativeResize="0"/>
          <p:nvPr/>
        </p:nvPicPr>
        <p:blipFill>
          <a:blip r:embed="rId5">
            <a:alphaModFix/>
          </a:blip>
          <a:stretch>
            <a:fillRect/>
          </a:stretch>
        </p:blipFill>
        <p:spPr>
          <a:xfrm>
            <a:off x="4412850" y="942925"/>
            <a:ext cx="4182874" cy="3764225"/>
          </a:xfrm>
          <a:prstGeom prst="rect">
            <a:avLst/>
          </a:prstGeom>
          <a:noFill/>
          <a:ln>
            <a:noFill/>
          </a:ln>
        </p:spPr>
      </p:pic>
      <p:sp>
        <p:nvSpPr>
          <p:cNvPr id="193" name="Google Shape;193;p21"/>
          <p:cNvSpPr txBox="1"/>
          <p:nvPr/>
        </p:nvSpPr>
        <p:spPr>
          <a:xfrm>
            <a:off x="626525" y="1384150"/>
            <a:ext cx="2725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Procedures:</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LoadInstructor</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pic>
        <p:nvPicPr>
          <p:cNvPr id="2" name="StoredProcedure_Instructor">
            <a:hlinkClick r:id="" action="ppaction://media"/>
            <a:extLst>
              <a:ext uri="{FF2B5EF4-FFF2-40B4-BE49-F238E27FC236}">
                <a16:creationId xmlns:a16="http://schemas.microsoft.com/office/drawing/2014/main" id="{D6E49D4A-940B-0244-33EE-261E20071E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54417" y="267778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28</Slides>
  <Notes>28</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Focus</vt:lpstr>
      <vt:lpstr>Project 3  Database Design and Decisions</vt:lpstr>
      <vt:lpstr>Gantt Planner</vt:lpstr>
      <vt:lpstr>Individual To-do</vt:lpstr>
      <vt:lpstr>Meetings, assignments and deadlines</vt:lpstr>
      <vt:lpstr>Redgate Toolbelt</vt:lpstr>
      <vt:lpstr>Carlos - Instructor Table</vt:lpstr>
      <vt:lpstr>UDT’s </vt:lpstr>
      <vt:lpstr>Constraints </vt:lpstr>
      <vt:lpstr>Stored Procedure </vt:lpstr>
      <vt:lpstr>Data Cleansing </vt:lpstr>
      <vt:lpstr>Bing - Building and Building Room Table UDT’s</vt:lpstr>
      <vt:lpstr>Constraints</vt:lpstr>
      <vt:lpstr>Stored Procedures</vt:lpstr>
      <vt:lpstr>Data Cleansing</vt:lpstr>
      <vt:lpstr>Mode of Instruction </vt:lpstr>
      <vt:lpstr>Stored Procedure</vt:lpstr>
      <vt:lpstr>Akashdeep - Class and Course Table UDT’s</vt:lpstr>
      <vt:lpstr>Constraints</vt:lpstr>
      <vt:lpstr>Stored Procedures</vt:lpstr>
      <vt:lpstr>Data Cleansing</vt:lpstr>
      <vt:lpstr>Diyor - Department Table UDT’s</vt:lpstr>
      <vt:lpstr>Constraints</vt:lpstr>
      <vt:lpstr>Stored Procedure</vt:lpstr>
      <vt:lpstr>Data Cleansing</vt:lpstr>
      <vt:lpstr>Conceptual Model Diagram</vt:lpstr>
      <vt:lpstr>Logical Model Diagram</vt:lpstr>
      <vt:lpstr>Physical Data Model Diagram</vt:lpstr>
      <vt:lpstr>Entity Relationship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Database Design and Decisions</dc:title>
  <cp:revision>59</cp:revision>
  <dcterms:modified xsi:type="dcterms:W3CDTF">2022-05-15T17:31:09Z</dcterms:modified>
</cp:coreProperties>
</file>